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2" r:id="rId3"/>
    <p:sldId id="295" r:id="rId4"/>
    <p:sldId id="285" r:id="rId5"/>
    <p:sldId id="286" r:id="rId6"/>
    <p:sldId id="296" r:id="rId7"/>
    <p:sldId id="289" r:id="rId8"/>
    <p:sldId id="288" r:id="rId9"/>
    <p:sldId id="292" r:id="rId10"/>
    <p:sldId id="293" r:id="rId11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B5AD"/>
    <a:srgbClr val="6071C4"/>
    <a:srgbClr val="000080"/>
    <a:srgbClr val="99CCFF"/>
    <a:srgbClr val="23487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2844" autoAdjust="0"/>
  </p:normalViewPr>
  <p:slideViewPr>
    <p:cSldViewPr>
      <p:cViewPr>
        <p:scale>
          <a:sx n="60" d="100"/>
          <a:sy n="60" d="100"/>
        </p:scale>
        <p:origin x="1902" y="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1473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8624" y="2564904"/>
            <a:ext cx="7772400" cy="1470025"/>
          </a:xfrm>
        </p:spPr>
        <p:txBody>
          <a:bodyPr/>
          <a:lstStyle/>
          <a:p>
            <a:pPr algn="r" rtl="1">
              <a:defRPr/>
            </a:pP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ar-EG" sz="5400" b="1" dirty="0" smtClean="0"/>
              <a:t>6.5.2 تعليم </a:t>
            </a:r>
            <a:r>
              <a:rPr lang="ar-EG" sz="5400" b="1" dirty="0"/>
              <a:t>مهارات </a:t>
            </a:r>
            <a:r>
              <a:rPr lang="ar-EG" sz="5400" b="1" dirty="0" smtClean="0"/>
              <a:t>رمي الرمح </a:t>
            </a:r>
            <a:endParaRPr lang="en-GB" sz="54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480" y="260648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49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412776"/>
            <a:ext cx="7442766" cy="5108319"/>
          </a:xfrm>
          <a:prstGeom prst="rect">
            <a:avLst/>
          </a:prstGeom>
        </p:spPr>
      </p:pic>
      <p:sp>
        <p:nvSpPr>
          <p:cNvPr id="57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9129464" y="6599319"/>
            <a:ext cx="77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10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648443" y="3163212"/>
            <a:ext cx="1048998" cy="1546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مدرب </a:t>
            </a:r>
            <a:r>
              <a:rPr lang="ar-EG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يقوم بالدور </a:t>
            </a:r>
            <a:r>
              <a:rPr lang="ar-EG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اللاعب أو يقوم بملاحظة المدرب و اللاعب 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 rot="5400000">
            <a:off x="8359377" y="3683978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2" name="Freeform 61"/>
          <p:cNvSpPr/>
          <p:nvPr/>
        </p:nvSpPr>
        <p:spPr>
          <a:xfrm rot="5400000">
            <a:off x="8359378" y="3290553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8570854" y="3224415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ar-EG" dirty="0" smtClean="0">
                <a:solidFill>
                  <a:schemeClr val="tx1"/>
                </a:solidFill>
              </a:rPr>
              <a:t>مدرب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71921" y="3213271"/>
            <a:ext cx="67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مفتاح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2874" y="159593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altLang="en-US" sz="2800" b="1" kern="0" dirty="0" smtClean="0">
                <a:solidFill>
                  <a:srgbClr val="FFD600"/>
                </a:solidFill>
                <a:latin typeface="IAAF Sans Bold" pitchFamily="50" charset="0"/>
                <a:ea typeface="+mj-ea"/>
                <a:cs typeface="+mj-cs"/>
              </a:rPr>
              <a:t>نموذج </a:t>
            </a:r>
            <a:r>
              <a:rPr lang="ar-EG" altLang="en-US" sz="2800" b="1" kern="0" dirty="0">
                <a:solidFill>
                  <a:srgbClr val="FFD600"/>
                </a:solidFill>
                <a:latin typeface="IAAF Sans Bold" pitchFamily="50" charset="0"/>
                <a:ea typeface="+mj-ea"/>
                <a:cs typeface="+mj-cs"/>
              </a:rPr>
              <a:t>تخطيط لمنطقة اطاحة المطرقة </a:t>
            </a:r>
            <a:r>
              <a:rPr lang="ar-EG" altLang="en-US" sz="2800" b="1" kern="0" dirty="0" smtClean="0">
                <a:solidFill>
                  <a:srgbClr val="FFD600"/>
                </a:solidFill>
                <a:latin typeface="IAAF Sans Bold" pitchFamily="50" charset="0"/>
                <a:ea typeface="+mj-ea"/>
                <a:cs typeface="+mj-cs"/>
              </a:rPr>
              <a:t>2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3917" y="3741559"/>
            <a:ext cx="2158171" cy="499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4525" y="3645024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91628" y="3591889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6956" y="5579948"/>
            <a:ext cx="5860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900" b="1" dirty="0" smtClean="0"/>
              <a:t>3 خطوات</a:t>
            </a:r>
            <a:endParaRPr lang="ar-EG" sz="900" b="1" dirty="0" smtClean="0"/>
          </a:p>
          <a:p>
            <a:r>
              <a:rPr lang="ar-EG" sz="900" b="1" dirty="0" smtClean="0"/>
              <a:t> كبيرة 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48805" y="3673946"/>
            <a:ext cx="873347" cy="415498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b="1" dirty="0" smtClean="0">
                <a:solidFill>
                  <a:schemeClr val="tx2"/>
                </a:solidFill>
              </a:rPr>
              <a:t>20 خطوة </a:t>
            </a:r>
          </a:p>
          <a:p>
            <a:pPr rtl="1"/>
            <a:r>
              <a:rPr lang="ar-EG" sz="1050" b="1" dirty="0" smtClean="0">
                <a:solidFill>
                  <a:schemeClr val="tx2"/>
                </a:solidFill>
              </a:rPr>
              <a:t>كبيرة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5940" y="3728533"/>
            <a:ext cx="873347" cy="415498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b="1" dirty="0" smtClean="0">
                <a:solidFill>
                  <a:schemeClr val="tx2"/>
                </a:solidFill>
              </a:rPr>
              <a:t>20 خطوة </a:t>
            </a:r>
          </a:p>
          <a:p>
            <a:pPr rtl="1"/>
            <a:r>
              <a:rPr lang="ar-EG" sz="1050" b="1" dirty="0" smtClean="0">
                <a:solidFill>
                  <a:schemeClr val="tx2"/>
                </a:solidFill>
              </a:rPr>
              <a:t>كبيرة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7702" y="2310988"/>
            <a:ext cx="1241574" cy="25391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dirty="0" smtClean="0">
                <a:solidFill>
                  <a:schemeClr val="tx2"/>
                </a:solidFill>
              </a:rPr>
              <a:t>7 خطوات كبيرة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5870" y="6144665"/>
            <a:ext cx="1241574" cy="25391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l" rtl="1"/>
            <a:r>
              <a:rPr lang="ar-EG" sz="1050" dirty="0" smtClean="0">
                <a:solidFill>
                  <a:schemeClr val="tx2"/>
                </a:solidFill>
              </a:rPr>
              <a:t>7 خطوات كبيرة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5870" y="1497067"/>
            <a:ext cx="28274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100" b="1" dirty="0" smtClean="0">
                <a:solidFill>
                  <a:schemeClr val="tx2"/>
                </a:solidFill>
              </a:rPr>
              <a:t>لاعبي الرمي الذين يستخدمون اليد اليسري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382" y="6166815"/>
            <a:ext cx="28274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100" b="1" dirty="0" smtClean="0">
                <a:solidFill>
                  <a:schemeClr val="tx2"/>
                </a:solidFill>
              </a:rPr>
              <a:t>لاعبي الرمي الذين يستخدمون اليد اليمنى</a:t>
            </a:r>
          </a:p>
        </p:txBody>
      </p:sp>
    </p:spTree>
    <p:extLst>
      <p:ext uri="{BB962C8B-B14F-4D97-AF65-F5344CB8AC3E}">
        <p14:creationId xmlns:p14="http://schemas.microsoft.com/office/powerpoint/2010/main" val="37766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371460"/>
            <a:ext cx="8576602" cy="30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sz="3600" b="1" dirty="0" smtClean="0">
                <a:solidFill>
                  <a:srgbClr val="FFD600"/>
                </a:solidFill>
                <a:latin typeface="IAAF Sans Bold" pitchFamily="50" charset="0"/>
              </a:rPr>
              <a:t>الأوامر الخاصة بماساقات الرمي </a:t>
            </a:r>
            <a:endParaRPr lang="en-GB" sz="3600" b="1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sp>
        <p:nvSpPr>
          <p:cNvPr id="3090" name="Rectangle 21"/>
          <p:cNvSpPr>
            <a:spLocks noChangeArrowheads="1"/>
          </p:cNvSpPr>
          <p:nvPr/>
        </p:nvSpPr>
        <p:spPr bwMode="auto">
          <a:xfrm>
            <a:off x="10375" y="1531454"/>
            <a:ext cx="4968552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l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EG" altLang="en-US" sz="6000" b="1" dirty="0" smtClean="0">
                <a:ea typeface="Times" panose="02020603050405020304" pitchFamily="18" charset="0"/>
                <a:cs typeface="Times" panose="02020603050405020304" pitchFamily="18" charset="0"/>
              </a:rPr>
              <a:t>الأمن و السلامة</a:t>
            </a:r>
            <a:endParaRPr lang="en-GB" altLang="en-US" sz="6000" dirty="0" smtClean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rtl="1">
              <a:spcAft>
                <a:spcPts val="600"/>
              </a:spcAft>
            </a:pPr>
            <a:r>
              <a:rPr lang="ar-SA" altLang="en-US" sz="2400" dirty="0" smtClean="0"/>
              <a:t>للحد </a:t>
            </a:r>
            <a:r>
              <a:rPr lang="ar-SA" altLang="en-US" sz="2400" dirty="0"/>
              <a:t>من خطر وقوع اصابات</a:t>
            </a:r>
          </a:p>
          <a:p>
            <a:pPr rtl="1">
              <a:spcAft>
                <a:spcPts val="600"/>
              </a:spcAft>
            </a:pPr>
            <a:r>
              <a:rPr lang="ar-EG" altLang="en-US" sz="2400" dirty="0" smtClean="0"/>
              <a:t>فيجب أن تكون أوامر </a:t>
            </a:r>
            <a:r>
              <a:rPr lang="ar-SA" altLang="en-US" sz="2400" dirty="0" smtClean="0"/>
              <a:t>المحاضرين </a:t>
            </a:r>
            <a:r>
              <a:rPr lang="ar-SA" altLang="en-US" sz="2400" dirty="0"/>
              <a:t>والمدربين</a:t>
            </a:r>
          </a:p>
          <a:p>
            <a:pPr rtl="1">
              <a:spcAft>
                <a:spcPts val="600"/>
              </a:spcAft>
            </a:pPr>
            <a:r>
              <a:rPr lang="ar-EG" altLang="en-US" sz="2400" dirty="0" smtClean="0"/>
              <a:t>لجميع مسابقات الرمي كما يلي </a:t>
            </a:r>
            <a:r>
              <a:rPr lang="ar-SA" altLang="en-US" sz="2400" dirty="0" smtClean="0"/>
              <a:t>:</a:t>
            </a:r>
            <a:endParaRPr lang="en-GB" altLang="en-US" sz="2400" dirty="0"/>
          </a:p>
          <a:p>
            <a:pPr algn="l" rtl="1"/>
            <a:endParaRPr lang="en-GB" altLang="en-US" b="1" dirty="0" smtClean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rtl="1"/>
            <a:r>
              <a:rPr lang="en-GB" altLang="en-US" sz="2800" b="1" dirty="0" smtClean="0">
                <a:ea typeface="Times" panose="02020603050405020304" pitchFamily="18" charset="0"/>
                <a:cs typeface="Times" panose="02020603050405020304" pitchFamily="18" charset="0"/>
              </a:rPr>
              <a:t>  “</a:t>
            </a:r>
            <a:r>
              <a:rPr lang="ar-EG" altLang="en-US" sz="2800" b="1" i="1" dirty="0" smtClean="0">
                <a:ea typeface="Times" panose="02020603050405020304" pitchFamily="18" charset="0"/>
                <a:cs typeface="Times" panose="02020603050405020304" pitchFamily="18" charset="0"/>
              </a:rPr>
              <a:t>استعد</a:t>
            </a:r>
            <a:r>
              <a:rPr lang="en-GB" altLang="en-US" sz="2800" b="1" dirty="0" smtClean="0">
                <a:ea typeface="Times" panose="02020603050405020304" pitchFamily="18" charset="0"/>
                <a:cs typeface="Times" panose="02020603050405020304" pitchFamily="18" charset="0"/>
              </a:rPr>
              <a:t>” </a:t>
            </a:r>
          </a:p>
          <a:p>
            <a:pPr rtl="1"/>
            <a:r>
              <a:rPr lang="ar-EG" altLang="en-US" dirty="0" smtClean="0">
                <a:ea typeface="Times" panose="02020603050405020304" pitchFamily="18" charset="0"/>
                <a:cs typeface="Times" panose="02020603050405020304" pitchFamily="18" charset="0"/>
              </a:rPr>
              <a:t>عندما يستعد الجميع </a:t>
            </a:r>
            <a:endParaRPr lang="en-GB" altLang="en-US" dirty="0" smtClean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algn="l" rtl="1"/>
            <a:endParaRPr lang="en-GB" altLang="en-US" dirty="0" smtClean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rtl="1"/>
            <a:r>
              <a:rPr lang="en-GB" altLang="en-US" b="1" dirty="0" smtClean="0">
                <a:ea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GB" altLang="en-US" sz="2800" b="1" dirty="0" smtClean="0">
                <a:ea typeface="Times" panose="02020603050405020304" pitchFamily="18" charset="0"/>
                <a:cs typeface="Times" panose="02020603050405020304" pitchFamily="18" charset="0"/>
              </a:rPr>
              <a:t>“</a:t>
            </a:r>
            <a:r>
              <a:rPr lang="ar-EG" altLang="en-US" sz="2800" b="1" i="1" dirty="0" smtClean="0">
                <a:ea typeface="Times" panose="02020603050405020304" pitchFamily="18" charset="0"/>
                <a:cs typeface="Times" panose="02020603050405020304" pitchFamily="18" charset="0"/>
              </a:rPr>
              <a:t>ارمي</a:t>
            </a:r>
            <a:r>
              <a:rPr lang="en-GB" altLang="en-US" sz="2800" b="1" i="1" dirty="0" smtClean="0">
                <a:ea typeface="Times" panose="02020603050405020304" pitchFamily="18" charset="0"/>
                <a:cs typeface="Times" panose="02020603050405020304" pitchFamily="18" charset="0"/>
              </a:rPr>
              <a:t>”</a:t>
            </a:r>
            <a:r>
              <a:rPr lang="en-GB" altLang="en-US" sz="2800" dirty="0" smtClean="0"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altLang="en-US" dirty="0" smtClean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rtl="1">
              <a:buFontTx/>
              <a:buChar char="-"/>
            </a:pPr>
            <a:r>
              <a:rPr lang="ar-EG" altLang="en-US" dirty="0" smtClean="0">
                <a:ea typeface="Times" panose="02020603050405020304" pitchFamily="18" charset="0"/>
                <a:cs typeface="Times" panose="02020603050405020304" pitchFamily="18" charset="0"/>
              </a:rPr>
              <a:t>بعد انتهاء </a:t>
            </a:r>
            <a:r>
              <a:rPr lang="ar-EG" altLang="en-US" dirty="0" smtClean="0">
                <a:solidFill>
                  <a:srgbClr val="FF0000"/>
                </a:solidFill>
                <a:ea typeface="Times" panose="02020603050405020304" pitchFamily="18" charset="0"/>
                <a:cs typeface="Times" panose="02020603050405020304" pitchFamily="18" charset="0"/>
              </a:rPr>
              <a:t>الجميع</a:t>
            </a:r>
            <a:r>
              <a:rPr lang="ar-EG" altLang="en-US" dirty="0" smtClean="0">
                <a:ea typeface="Times" panose="02020603050405020304" pitchFamily="18" charset="0"/>
                <a:cs typeface="Times" panose="02020603050405020304" pitchFamily="18" charset="0"/>
              </a:rPr>
              <a:t> من الرمي</a:t>
            </a:r>
          </a:p>
          <a:p>
            <a:pPr marL="285750" indent="-285750" rtl="1">
              <a:buFontTx/>
              <a:buChar char="-"/>
            </a:pPr>
            <a:endParaRPr lang="en-GB" altLang="en-US" b="1" dirty="0" smtClean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rtl="1"/>
            <a:r>
              <a:rPr lang="en-GB" altLang="en-US" sz="2800" b="1" dirty="0" smtClean="0">
                <a:ea typeface="Times" panose="02020603050405020304" pitchFamily="18" charset="0"/>
                <a:cs typeface="Times" panose="02020603050405020304" pitchFamily="18" charset="0"/>
              </a:rPr>
              <a:t>  “</a:t>
            </a:r>
            <a:r>
              <a:rPr lang="ar-EG" altLang="en-US" sz="2800" b="1" i="1" dirty="0" smtClean="0">
                <a:ea typeface="Times" panose="02020603050405020304" pitchFamily="18" charset="0"/>
                <a:cs typeface="Times" panose="02020603050405020304" pitchFamily="18" charset="0"/>
              </a:rPr>
              <a:t>اجمع</a:t>
            </a:r>
            <a:r>
              <a:rPr lang="en-GB" altLang="en-US" sz="2800" b="1" i="1" dirty="0" smtClean="0">
                <a:ea typeface="Times" panose="02020603050405020304" pitchFamily="18" charset="0"/>
                <a:cs typeface="Times" panose="02020603050405020304" pitchFamily="18" charset="0"/>
              </a:rPr>
              <a:t>”</a:t>
            </a:r>
            <a:endParaRPr lang="en-GB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6.4.2 / 2</a:t>
            </a:r>
            <a:endParaRPr lang="en-US" sz="1050" dirty="0"/>
          </a:p>
        </p:txBody>
      </p:sp>
      <p:pic>
        <p:nvPicPr>
          <p:cNvPr id="6" name="Picture 5" descr="Speerverletz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87" y="1314000"/>
            <a:ext cx="5029513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977336" y="1314000"/>
            <a:ext cx="1928664" cy="31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62333" y="-151090"/>
            <a:ext cx="8229600" cy="8413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altLang="en-US" sz="3200" b="1" dirty="0" smtClean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altLang="en-US" sz="3200" b="1" dirty="0" smtClean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altLang="en-US" sz="3200" b="1" dirty="0" smtClean="0">
                <a:solidFill>
                  <a:srgbClr val="FFD600"/>
                </a:solidFill>
                <a:latin typeface="IAAF Sans Bold" pitchFamily="50" charset="0"/>
              </a:rPr>
              <a:t>نموذج تخطيط لمنطقة رمي الرمح </a:t>
            </a:r>
            <a:endParaRPr lang="en-GB" altLang="en-US" sz="3200" b="1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9"/>
          <a:stretch/>
        </p:blipFill>
        <p:spPr>
          <a:xfrm rot="5400000">
            <a:off x="1157217" y="401753"/>
            <a:ext cx="4429092" cy="672955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491935" y="3573016"/>
            <a:ext cx="1285602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ar-EG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مدرب يقوم بالدور اللاعب 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 rot="5400000">
            <a:off x="8359377" y="3683978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Freeform 67"/>
          <p:cNvSpPr/>
          <p:nvPr/>
        </p:nvSpPr>
        <p:spPr>
          <a:xfrm rot="5400000">
            <a:off x="8359378" y="3290553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8604354" y="3228661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ar-EG" dirty="0" smtClean="0">
                <a:solidFill>
                  <a:schemeClr val="tx1"/>
                </a:solidFill>
              </a:rPr>
              <a:t>مدرب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07234" y="3197883"/>
            <a:ext cx="67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المفتاح 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3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6731881" y="4454957"/>
            <a:ext cx="31741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000" b="1" dirty="0" smtClean="0"/>
              <a:t>زيادة «كثافة الحركة» :</a:t>
            </a:r>
            <a:r>
              <a:rPr lang="en-GB" sz="2000" b="1" dirty="0" smtClean="0"/>
              <a:t> </a:t>
            </a:r>
            <a:endParaRPr lang="en-GB" sz="2000" b="1" dirty="0" smtClean="0"/>
          </a:p>
          <a:p>
            <a:pPr algn="r" rtl="1"/>
            <a:r>
              <a:rPr lang="ar-EG" sz="2000" dirty="0" smtClean="0"/>
              <a:t>بعد أن يقوم جميع «اللاعبين» بتجميع رماحهم </a:t>
            </a:r>
            <a:endParaRPr lang="en-GB" sz="2000" dirty="0" smtClean="0"/>
          </a:p>
          <a:p>
            <a:pPr marL="285750" indent="-285750" algn="r" rtl="1">
              <a:buFontTx/>
              <a:buChar char="-"/>
            </a:pPr>
            <a:r>
              <a:rPr lang="en-GB" sz="2000" dirty="0" smtClean="0">
                <a:solidFill>
                  <a:srgbClr val="00CC00"/>
                </a:solidFill>
              </a:rPr>
              <a:t>“Reline”</a:t>
            </a:r>
          </a:p>
          <a:p>
            <a:pPr algn="r" rtl="1"/>
            <a:r>
              <a:rPr lang="ar-EG" sz="2000" dirty="0" smtClean="0"/>
              <a:t>يليه الرمية التالية في </a:t>
            </a:r>
            <a:r>
              <a:rPr lang="ar-EG" sz="2000" b="1" dirty="0" smtClean="0"/>
              <a:t>نفس</a:t>
            </a:r>
            <a:r>
              <a:rPr lang="ar-EG" sz="2000" dirty="0" smtClean="0"/>
              <a:t> الاتجاه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8" r="15854"/>
          <a:stretch/>
        </p:blipFill>
        <p:spPr>
          <a:xfrm rot="5400000">
            <a:off x="2795698" y="2937092"/>
            <a:ext cx="1152130" cy="6729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0" t="20207" b="54112"/>
          <a:stretch/>
        </p:blipFill>
        <p:spPr>
          <a:xfrm rot="5400000">
            <a:off x="3100372" y="4312676"/>
            <a:ext cx="1256983" cy="1728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0" t="20207" b="54112"/>
          <a:stretch/>
        </p:blipFill>
        <p:spPr>
          <a:xfrm rot="5400000">
            <a:off x="5579583" y="5341255"/>
            <a:ext cx="1492499" cy="68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893" y="1907373"/>
            <a:ext cx="21602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b="1" dirty="0" smtClean="0"/>
              <a:t>منطقة المحاضرين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34089" y="1871248"/>
            <a:ext cx="8640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3 خطوات</a:t>
            </a:r>
          </a:p>
          <a:p>
            <a:r>
              <a:rPr lang="ar-EG" sz="1400" dirty="0" smtClean="0"/>
              <a:t> كبيرة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5644100" y="3098779"/>
            <a:ext cx="1598287" cy="64633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200" dirty="0" smtClean="0">
                <a:solidFill>
                  <a:schemeClr val="tx2"/>
                </a:solidFill>
              </a:rPr>
              <a:t>5 خطوات كبيرة تزداد</a:t>
            </a:r>
            <a:endParaRPr lang="ar-EG" sz="1200" dirty="0" smtClean="0">
              <a:solidFill>
                <a:schemeClr val="tx2"/>
              </a:solidFill>
            </a:endParaRPr>
          </a:p>
          <a:p>
            <a:r>
              <a:rPr lang="ar-EG" sz="1200" dirty="0" smtClean="0">
                <a:solidFill>
                  <a:schemeClr val="tx2"/>
                </a:solidFill>
              </a:rPr>
              <a:t>إلى 7 خطوات كبيرة  بعد الخطوة 3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4866542" y="2978936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3 خطوات</a:t>
            </a:r>
          </a:p>
          <a:p>
            <a:r>
              <a:rPr lang="ar-EG" sz="1400" dirty="0" smtClean="0"/>
              <a:t> كبيرة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53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42" y="0"/>
            <a:ext cx="8576602" cy="30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sz="3200" b="1" dirty="0" smtClean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sz="3200" b="1" dirty="0" smtClean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sz="3200" b="1" dirty="0" smtClean="0">
                <a:solidFill>
                  <a:srgbClr val="FFD600"/>
                </a:solidFill>
                <a:latin typeface="IAAF Sans Bold" pitchFamily="50" charset="0"/>
              </a:rPr>
              <a:t>مكان منطقة رمي الجلة </a:t>
            </a:r>
            <a:endParaRPr lang="en-GB" sz="3200" b="1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910431" y="2420888"/>
            <a:ext cx="8143875" cy="3286125"/>
            <a:chOff x="857224" y="2500306"/>
            <a:chExt cx="7572428" cy="2714644"/>
          </a:xfrm>
        </p:grpSpPr>
        <p:sp>
          <p:nvSpPr>
            <p:cNvPr id="4" name="Rectangle 3"/>
            <p:cNvSpPr/>
            <p:nvPr/>
          </p:nvSpPr>
          <p:spPr>
            <a:xfrm>
              <a:off x="2215242" y="2500306"/>
              <a:ext cx="5071903" cy="271464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Flowchart: Delay 5"/>
            <p:cNvSpPr/>
            <p:nvPr/>
          </p:nvSpPr>
          <p:spPr>
            <a:xfrm>
              <a:off x="6072310" y="2500306"/>
              <a:ext cx="2357342" cy="2714644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Flowchart: Delay 6"/>
            <p:cNvSpPr/>
            <p:nvPr/>
          </p:nvSpPr>
          <p:spPr>
            <a:xfrm flipH="1">
              <a:off x="857224" y="2500306"/>
              <a:ext cx="2367675" cy="2714644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1481906" y="2778067"/>
            <a:ext cx="7000924" cy="2500330"/>
            <a:chOff x="857224" y="2500306"/>
            <a:chExt cx="7572428" cy="2714644"/>
          </a:xfrm>
          <a:solidFill>
            <a:srgbClr val="00CC00"/>
          </a:solidFill>
        </p:grpSpPr>
        <p:sp>
          <p:nvSpPr>
            <p:cNvPr id="10" name="Rectangle 9"/>
            <p:cNvSpPr/>
            <p:nvPr/>
          </p:nvSpPr>
          <p:spPr>
            <a:xfrm>
              <a:off x="2214546" y="2500306"/>
              <a:ext cx="5072098" cy="271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Flowchart: Delay 10"/>
            <p:cNvSpPr/>
            <p:nvPr/>
          </p:nvSpPr>
          <p:spPr>
            <a:xfrm>
              <a:off x="6072230" y="2500306"/>
              <a:ext cx="2357422" cy="2714644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Flowchart: Delay 11"/>
            <p:cNvSpPr/>
            <p:nvPr/>
          </p:nvSpPr>
          <p:spPr>
            <a:xfrm flipH="1">
              <a:off x="857224" y="2500306"/>
              <a:ext cx="2367010" cy="2714644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cxnSp>
        <p:nvCxnSpPr>
          <p:cNvPr id="15" name="Straight Arrow Connector 14"/>
          <p:cNvCxnSpPr>
            <a:stCxn id="13" idx="0"/>
          </p:cNvCxnSpPr>
          <p:nvPr/>
        </p:nvCxnSpPr>
        <p:spPr>
          <a:xfrm rot="5400000" flipH="1" flipV="1">
            <a:off x="4826794" y="3332113"/>
            <a:ext cx="458787" cy="47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5696744" y="4063950"/>
            <a:ext cx="58578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rot="10800000">
            <a:off x="3907630" y="4063950"/>
            <a:ext cx="5032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 rot="16200000" flipV="1">
            <a:off x="4849018" y="4768800"/>
            <a:ext cx="414338" cy="47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912394" y="3759150"/>
            <a:ext cx="5032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902869" y="4368750"/>
            <a:ext cx="5032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230018" y="3336875"/>
            <a:ext cx="458788" cy="47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437855" y="3327350"/>
            <a:ext cx="458788" cy="47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0869" y="3563888"/>
            <a:ext cx="1285875" cy="1000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منطقة رمي الجلة 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687219" y="3773437"/>
            <a:ext cx="58578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706269" y="4368750"/>
            <a:ext cx="58578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5252244" y="4773563"/>
            <a:ext cx="414337" cy="47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4460081" y="4764038"/>
            <a:ext cx="414337" cy="47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987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724560" y="-391979"/>
            <a:ext cx="8576602" cy="30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altLang="en-US" sz="2800" dirty="0" smtClean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altLang="en-US" sz="2800" dirty="0" smtClean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altLang="en-US" sz="2800" b="1" dirty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altLang="en-US" sz="2800" b="1" dirty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altLang="en-US" sz="2800" b="1" dirty="0">
                <a:solidFill>
                  <a:srgbClr val="FFD600"/>
                </a:solidFill>
                <a:latin typeface="IAAF Sans Bold" pitchFamily="50" charset="0"/>
              </a:rPr>
              <a:t>نموذج تخطيط لمنطقة </a:t>
            </a:r>
            <a:r>
              <a:rPr lang="ar-EG" altLang="en-US" sz="2800" b="1" dirty="0" smtClean="0">
                <a:solidFill>
                  <a:srgbClr val="FFD600"/>
                </a:solidFill>
                <a:latin typeface="IAAF Sans Bold" pitchFamily="50" charset="0"/>
              </a:rPr>
              <a:t>الجلة 1</a:t>
            </a:r>
            <a:endParaRPr lang="en-GB" altLang="en-US" sz="28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sp>
        <p:nvSpPr>
          <p:cNvPr id="66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5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73310"/>
            <a:ext cx="7557449" cy="517815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8620398" y="3633971"/>
            <a:ext cx="1285602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مدرب يقوم بالدور اللاعب 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 rot="5400000">
            <a:off x="8524478" y="3683978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Freeform 71"/>
          <p:cNvSpPr/>
          <p:nvPr/>
        </p:nvSpPr>
        <p:spPr>
          <a:xfrm rot="5400000">
            <a:off x="8537971" y="3347183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8661752" y="3352258"/>
            <a:ext cx="63941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ar-EG" dirty="0" smtClean="0">
                <a:solidFill>
                  <a:schemeClr val="tx1"/>
                </a:solidFill>
              </a:rPr>
              <a:t>مدرب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00524" y="3254513"/>
            <a:ext cx="67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المفتاح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77" name="Freeform 76"/>
          <p:cNvSpPr/>
          <p:nvPr/>
        </p:nvSpPr>
        <p:spPr>
          <a:xfrm>
            <a:off x="8272483" y="3631823"/>
            <a:ext cx="265113" cy="147637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Freeform 77"/>
          <p:cNvSpPr/>
          <p:nvPr/>
        </p:nvSpPr>
        <p:spPr>
          <a:xfrm>
            <a:off x="8273589" y="3343119"/>
            <a:ext cx="265113" cy="147638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118" y="3741559"/>
            <a:ext cx="2158171" cy="4999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3101" y="3758242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19153" y="5921627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91520" y="1453050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9782" y="3742792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12633" y="2545740"/>
            <a:ext cx="649745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خطوتان كبيرتان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9064" y="5014337"/>
            <a:ext cx="576063" cy="430887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050" dirty="0" smtClean="0">
                <a:solidFill>
                  <a:schemeClr val="tx2"/>
                </a:solidFill>
              </a:rPr>
              <a:t>خطوتان كبيرتان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0672" y="1988840"/>
            <a:ext cx="576063" cy="430887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050" dirty="0" smtClean="0">
                <a:solidFill>
                  <a:schemeClr val="tx2"/>
                </a:solidFill>
              </a:rPr>
              <a:t>خطوتان كبيرتان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7377" y="5131812"/>
            <a:ext cx="999728" cy="25391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dirty="0" smtClean="0">
                <a:solidFill>
                  <a:schemeClr val="tx2"/>
                </a:solidFill>
              </a:rPr>
              <a:t>3 خطوات كبيرة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4514" y="2674423"/>
            <a:ext cx="999728" cy="25391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dirty="0" smtClean="0">
                <a:solidFill>
                  <a:schemeClr val="tx2"/>
                </a:solidFill>
              </a:rPr>
              <a:t>3 خطوات كبيرة</a:t>
            </a:r>
          </a:p>
        </p:txBody>
      </p:sp>
    </p:spTree>
    <p:extLst>
      <p:ext uri="{BB962C8B-B14F-4D97-AF65-F5344CB8AC3E}">
        <p14:creationId xmlns:p14="http://schemas.microsoft.com/office/powerpoint/2010/main" val="42388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94" y="0"/>
            <a:ext cx="5472608" cy="7123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sz="3200" b="1" dirty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sz="3200" b="1" dirty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sz="3200" b="1" dirty="0">
                <a:solidFill>
                  <a:srgbClr val="FFD600"/>
                </a:solidFill>
                <a:latin typeface="IAAF Sans Bold" pitchFamily="50" charset="0"/>
              </a:rPr>
              <a:t>مكان منطقة رمي </a:t>
            </a:r>
            <a:r>
              <a:rPr lang="ar-EG" sz="3200" b="1" dirty="0" smtClean="0">
                <a:solidFill>
                  <a:srgbClr val="FFD600"/>
                </a:solidFill>
                <a:latin typeface="IAAF Sans Bold" pitchFamily="50" charset="0"/>
              </a:rPr>
              <a:t>القرص </a:t>
            </a:r>
            <a:endParaRPr lang="en-GB" sz="32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910431" y="2564904"/>
            <a:ext cx="8143875" cy="3286125"/>
            <a:chOff x="857224" y="2500306"/>
            <a:chExt cx="7572428" cy="2714644"/>
          </a:xfrm>
        </p:grpSpPr>
        <p:sp>
          <p:nvSpPr>
            <p:cNvPr id="57" name="Rectangle 56"/>
            <p:cNvSpPr/>
            <p:nvPr/>
          </p:nvSpPr>
          <p:spPr>
            <a:xfrm>
              <a:off x="2215242" y="2500306"/>
              <a:ext cx="5071903" cy="271464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Flowchart: Delay 57"/>
            <p:cNvSpPr/>
            <p:nvPr/>
          </p:nvSpPr>
          <p:spPr>
            <a:xfrm>
              <a:off x="6072310" y="2500306"/>
              <a:ext cx="2357342" cy="2714644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9" name="Flowchart: Delay 58"/>
            <p:cNvSpPr/>
            <p:nvPr/>
          </p:nvSpPr>
          <p:spPr>
            <a:xfrm flipH="1">
              <a:off x="857224" y="2500306"/>
              <a:ext cx="2367675" cy="2714644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1481191" y="2921931"/>
            <a:ext cx="7000924" cy="2500330"/>
            <a:chOff x="857224" y="2500306"/>
            <a:chExt cx="7572428" cy="2714644"/>
          </a:xfrm>
          <a:solidFill>
            <a:srgbClr val="00CC00"/>
          </a:solidFill>
        </p:grpSpPr>
        <p:sp>
          <p:nvSpPr>
            <p:cNvPr id="61" name="Rectangle 60"/>
            <p:cNvSpPr/>
            <p:nvPr/>
          </p:nvSpPr>
          <p:spPr>
            <a:xfrm>
              <a:off x="2214546" y="2500306"/>
              <a:ext cx="5072098" cy="271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Flowchart: Delay 61"/>
            <p:cNvSpPr/>
            <p:nvPr/>
          </p:nvSpPr>
          <p:spPr>
            <a:xfrm>
              <a:off x="6072230" y="2500306"/>
              <a:ext cx="2357422" cy="2714644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Flowchart: Delay 62"/>
            <p:cNvSpPr/>
            <p:nvPr/>
          </p:nvSpPr>
          <p:spPr>
            <a:xfrm flipH="1">
              <a:off x="857224" y="2500306"/>
              <a:ext cx="2367010" cy="2714644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rot="-2700000" flipV="1">
            <a:off x="4948546" y="3826806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2820000" flipV="1">
            <a:off x="2745556" y="4786024"/>
            <a:ext cx="58578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2700000" flipV="1">
            <a:off x="3519668" y="3916099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2700000" flipV="1">
            <a:off x="3134721" y="4321876"/>
            <a:ext cx="58578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6</a:t>
            </a:r>
            <a:endParaRPr lang="en-US" sz="1050" dirty="0"/>
          </a:p>
        </p:txBody>
      </p:sp>
      <p:sp>
        <p:nvSpPr>
          <p:cNvPr id="33" name="Rectangle 32"/>
          <p:cNvSpPr/>
          <p:nvPr/>
        </p:nvSpPr>
        <p:spPr>
          <a:xfrm>
            <a:off x="3955565" y="4255575"/>
            <a:ext cx="1285875" cy="9736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منطقة رمي القرص 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2700000" flipV="1">
            <a:off x="3325186" y="4109481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2700000" flipV="1">
            <a:off x="2933074" y="4561408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700000" flipV="1">
            <a:off x="3703170" y="3737777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-2700000" flipV="1">
            <a:off x="5100946" y="3979206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-2700000" flipV="1">
            <a:off x="5278945" y="4123207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-2700000" flipV="1">
            <a:off x="5451777" y="4327721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-2700000" flipV="1">
            <a:off x="5601096" y="4561149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-2700000" flipV="1">
            <a:off x="5859452" y="4775883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84878" y="-347173"/>
            <a:ext cx="8576602" cy="30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altLang="en-US" sz="2400" dirty="0" smtClean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altLang="en-US" sz="2400" dirty="0" smtClean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altLang="en-US" sz="2400" b="1" dirty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altLang="en-US" sz="2400" b="1" dirty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altLang="en-US" sz="3200" b="1" dirty="0">
                <a:solidFill>
                  <a:srgbClr val="FFD600"/>
                </a:solidFill>
                <a:latin typeface="IAAF Sans Bold" pitchFamily="50" charset="0"/>
              </a:rPr>
              <a:t>نموذج تخطيط </a:t>
            </a:r>
            <a:r>
              <a:rPr lang="ar-EG" altLang="en-US" sz="3200" b="1" dirty="0" smtClean="0">
                <a:solidFill>
                  <a:srgbClr val="FFD600"/>
                </a:solidFill>
                <a:latin typeface="IAAF Sans Bold" pitchFamily="50" charset="0"/>
              </a:rPr>
              <a:t>لمنطقة رمي القرص 1 </a:t>
            </a:r>
            <a:endParaRPr lang="en-GB" altLang="en-US" sz="32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3"/>
          <a:stretch/>
        </p:blipFill>
        <p:spPr>
          <a:xfrm rot="19125990">
            <a:off x="5202534" y="2499347"/>
            <a:ext cx="3082187" cy="3816000"/>
          </a:xfrm>
          <a:prstGeom prst="rect">
            <a:avLst/>
          </a:prstGeom>
        </p:spPr>
      </p:pic>
      <p:sp>
        <p:nvSpPr>
          <p:cNvPr id="68" name="Footer Placeholder 3"/>
          <p:cNvSpPr txBox="1">
            <a:spLocks/>
          </p:cNvSpPr>
          <p:nvPr/>
        </p:nvSpPr>
        <p:spPr>
          <a:xfrm>
            <a:off x="2385405" y="642139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7</a:t>
            </a:r>
            <a:endParaRPr lang="en-US" sz="1050" dirty="0"/>
          </a:p>
        </p:txBody>
      </p:sp>
      <p:sp>
        <p:nvSpPr>
          <p:cNvPr id="70" name="Rectangle 69"/>
          <p:cNvSpPr/>
          <p:nvPr/>
        </p:nvSpPr>
        <p:spPr>
          <a:xfrm>
            <a:off x="8607532" y="3603449"/>
            <a:ext cx="1285602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مدرب يقوم بالدور اللاعب 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 rot="5400000">
            <a:off x="8474974" y="3668293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Freeform 71"/>
          <p:cNvSpPr/>
          <p:nvPr/>
        </p:nvSpPr>
        <p:spPr>
          <a:xfrm rot="5400000">
            <a:off x="8474975" y="3274868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8719951" y="3212976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ar-SA" dirty="0">
                <a:solidFill>
                  <a:schemeClr val="tx1"/>
                </a:solidFill>
              </a:rPr>
              <a:t>مدرب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87518" y="3197586"/>
            <a:ext cx="67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مفتاح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4"/>
          <a:stretch/>
        </p:blipFill>
        <p:spPr>
          <a:xfrm rot="3083196">
            <a:off x="933986" y="1900581"/>
            <a:ext cx="3411548" cy="4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3" t="25379" b="56874"/>
          <a:stretch/>
        </p:blipFill>
        <p:spPr>
          <a:xfrm rot="19125990">
            <a:off x="6342879" y="2683538"/>
            <a:ext cx="1036193" cy="677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3" t="25379" b="56874"/>
          <a:stretch/>
        </p:blipFill>
        <p:spPr>
          <a:xfrm rot="19289037">
            <a:off x="333590" y="3648827"/>
            <a:ext cx="268463" cy="1152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930827">
            <a:off x="1367143" y="2689756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9491815">
            <a:off x="7103742" y="3439879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7127">
            <a:off x="2594449" y="4583151"/>
            <a:ext cx="2158171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04767">
            <a:off x="4705115" y="4800125"/>
            <a:ext cx="2158171" cy="499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3186625">
            <a:off x="2107677" y="5633852"/>
            <a:ext cx="68704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1100" dirty="0" smtClean="0"/>
              <a:t>3 خطوات</a:t>
            </a:r>
          </a:p>
          <a:p>
            <a:r>
              <a:rPr lang="ar-EG" sz="1100" dirty="0" smtClean="0"/>
              <a:t> كبيرة 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 rot="19243485">
            <a:off x="6332423" y="5916757"/>
            <a:ext cx="70040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1100" dirty="0" smtClean="0"/>
              <a:t>3 خطوات</a:t>
            </a:r>
          </a:p>
          <a:p>
            <a:r>
              <a:rPr lang="ar-EG" sz="1100" dirty="0" smtClean="0"/>
              <a:t> كبيرة 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 rot="19067317">
            <a:off x="4764654" y="3232205"/>
            <a:ext cx="999728" cy="25391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dirty="0" smtClean="0">
                <a:solidFill>
                  <a:schemeClr val="tx2"/>
                </a:solidFill>
              </a:rPr>
              <a:t>5 خطوات كبيرة</a:t>
            </a:r>
          </a:p>
        </p:txBody>
      </p:sp>
      <p:sp>
        <p:nvSpPr>
          <p:cNvPr id="21" name="TextBox 20"/>
          <p:cNvSpPr txBox="1"/>
          <p:nvPr/>
        </p:nvSpPr>
        <p:spPr>
          <a:xfrm rot="3047814">
            <a:off x="3850949" y="3000763"/>
            <a:ext cx="999728" cy="25391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dirty="0" smtClean="0">
                <a:solidFill>
                  <a:schemeClr val="tx2"/>
                </a:solidFill>
              </a:rPr>
              <a:t>5 خطوات كبيرة</a:t>
            </a:r>
          </a:p>
        </p:txBody>
      </p:sp>
      <p:sp>
        <p:nvSpPr>
          <p:cNvPr id="22" name="TextBox 21"/>
          <p:cNvSpPr txBox="1"/>
          <p:nvPr/>
        </p:nvSpPr>
        <p:spPr>
          <a:xfrm rot="19067317">
            <a:off x="5457548" y="3569393"/>
            <a:ext cx="554877" cy="50783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900" dirty="0" smtClean="0">
                <a:solidFill>
                  <a:schemeClr val="tx2"/>
                </a:solidFill>
              </a:rPr>
              <a:t>4 خطوات</a:t>
            </a:r>
          </a:p>
          <a:p>
            <a:pPr rtl="1"/>
            <a:r>
              <a:rPr lang="ar-EG" sz="900" dirty="0" smtClean="0">
                <a:solidFill>
                  <a:schemeClr val="tx2"/>
                </a:solidFill>
              </a:rPr>
              <a:t> كبيرة</a:t>
            </a:r>
          </a:p>
        </p:txBody>
      </p:sp>
      <p:sp>
        <p:nvSpPr>
          <p:cNvPr id="23" name="TextBox 22"/>
          <p:cNvSpPr txBox="1"/>
          <p:nvPr/>
        </p:nvSpPr>
        <p:spPr>
          <a:xfrm rot="19067317">
            <a:off x="6028307" y="2304792"/>
            <a:ext cx="85460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900" dirty="0" smtClean="0">
                <a:solidFill>
                  <a:schemeClr val="tx2"/>
                </a:solidFill>
              </a:rPr>
              <a:t>لاعبي الرمي الذين يستخدمون اليد اليمنى</a:t>
            </a:r>
          </a:p>
        </p:txBody>
      </p:sp>
      <p:sp>
        <p:nvSpPr>
          <p:cNvPr id="24" name="TextBox 23"/>
          <p:cNvSpPr txBox="1"/>
          <p:nvPr/>
        </p:nvSpPr>
        <p:spPr>
          <a:xfrm rot="3069726">
            <a:off x="229637" y="3822121"/>
            <a:ext cx="10013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900" dirty="0" smtClean="0">
                <a:solidFill>
                  <a:schemeClr val="tx2"/>
                </a:solidFill>
              </a:rPr>
              <a:t>لاعبي الرمي الذين يستخدمون اليد اليسرى</a:t>
            </a:r>
          </a:p>
        </p:txBody>
      </p:sp>
    </p:spTree>
    <p:extLst>
      <p:ext uri="{BB962C8B-B14F-4D97-AF65-F5344CB8AC3E}">
        <p14:creationId xmlns:p14="http://schemas.microsoft.com/office/powerpoint/2010/main" val="16748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910431" y="2564904"/>
            <a:ext cx="8143875" cy="3286125"/>
            <a:chOff x="857224" y="2500306"/>
            <a:chExt cx="7572428" cy="2714644"/>
          </a:xfrm>
        </p:grpSpPr>
        <p:sp>
          <p:nvSpPr>
            <p:cNvPr id="57" name="Rectangle 56"/>
            <p:cNvSpPr/>
            <p:nvPr/>
          </p:nvSpPr>
          <p:spPr>
            <a:xfrm>
              <a:off x="2215242" y="2500306"/>
              <a:ext cx="5071903" cy="271464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Flowchart: Delay 57"/>
            <p:cNvSpPr/>
            <p:nvPr/>
          </p:nvSpPr>
          <p:spPr>
            <a:xfrm>
              <a:off x="6072310" y="2500306"/>
              <a:ext cx="2357342" cy="2714644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9" name="Flowchart: Delay 58"/>
            <p:cNvSpPr/>
            <p:nvPr/>
          </p:nvSpPr>
          <p:spPr>
            <a:xfrm flipH="1">
              <a:off x="857224" y="2500306"/>
              <a:ext cx="2367675" cy="2714644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1481191" y="2921931"/>
            <a:ext cx="7000924" cy="2500330"/>
            <a:chOff x="857224" y="2500306"/>
            <a:chExt cx="7572428" cy="2714644"/>
          </a:xfrm>
          <a:solidFill>
            <a:srgbClr val="00CC00"/>
          </a:solidFill>
        </p:grpSpPr>
        <p:sp>
          <p:nvSpPr>
            <p:cNvPr id="61" name="Rectangle 60"/>
            <p:cNvSpPr/>
            <p:nvPr/>
          </p:nvSpPr>
          <p:spPr>
            <a:xfrm>
              <a:off x="2214546" y="2500306"/>
              <a:ext cx="5072098" cy="2714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Flowchart: Delay 61"/>
            <p:cNvSpPr/>
            <p:nvPr/>
          </p:nvSpPr>
          <p:spPr>
            <a:xfrm>
              <a:off x="6072230" y="2500306"/>
              <a:ext cx="2357422" cy="2714644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Flowchart: Delay 62"/>
            <p:cNvSpPr/>
            <p:nvPr/>
          </p:nvSpPr>
          <p:spPr>
            <a:xfrm flipH="1">
              <a:off x="857224" y="2500306"/>
              <a:ext cx="2367010" cy="2714644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rot="-2700000" flipV="1">
            <a:off x="4948546" y="3826806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2820000" flipV="1">
            <a:off x="2692799" y="4788197"/>
            <a:ext cx="58578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2700000" flipV="1">
            <a:off x="3492154" y="3826806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2700000" flipV="1">
            <a:off x="3169559" y="4366881"/>
            <a:ext cx="58578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8</a:t>
            </a:r>
            <a:endParaRPr lang="en-US" sz="1050" dirty="0"/>
          </a:p>
        </p:txBody>
      </p:sp>
      <p:cxnSp>
        <p:nvCxnSpPr>
          <p:cNvPr id="29" name="Straight Arrow Connector 28"/>
          <p:cNvCxnSpPr/>
          <p:nvPr/>
        </p:nvCxnSpPr>
        <p:spPr>
          <a:xfrm rot="-2700000" flipV="1">
            <a:off x="5470433" y="4379203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-2700000" flipV="1">
            <a:off x="5989129" y="4949495"/>
            <a:ext cx="58578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55565" y="4255575"/>
            <a:ext cx="1285875" cy="9736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منطقة إطاحة المطرقة 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02307" y="0"/>
            <a:ext cx="5472608" cy="71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9pPr>
          </a:lstStyle>
          <a:p>
            <a:r>
              <a:rPr lang="ar-EG" sz="3200" b="1" kern="0" dirty="0" smtClean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sz="3200" b="1" kern="0" dirty="0" smtClean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sz="3200" b="1" kern="0" dirty="0" smtClean="0">
                <a:solidFill>
                  <a:srgbClr val="FFD600"/>
                </a:solidFill>
                <a:latin typeface="IAAF Sans Bold" pitchFamily="50" charset="0"/>
              </a:rPr>
              <a:t>مكان منطقة اطاحة المطرقة</a:t>
            </a:r>
            <a:endParaRPr lang="en-GB" sz="3200" kern="0" dirty="0">
              <a:solidFill>
                <a:srgbClr val="FFD600"/>
              </a:solidFill>
              <a:latin typeface="IAAF Sans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34199" y="-336482"/>
            <a:ext cx="8576602" cy="30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altLang="en-US" sz="2800" dirty="0" smtClean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altLang="en-US" sz="2800" dirty="0" smtClean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altLang="en-US" sz="2800" b="1" dirty="0">
                <a:solidFill>
                  <a:srgbClr val="FFD600"/>
                </a:solidFill>
                <a:latin typeface="IAAF Sans Bold" pitchFamily="50" charset="0"/>
              </a:rPr>
              <a:t/>
            </a:r>
            <a:br>
              <a:rPr lang="ar-EG" altLang="en-US" sz="2800" b="1" dirty="0">
                <a:solidFill>
                  <a:srgbClr val="FFD600"/>
                </a:solidFill>
                <a:latin typeface="IAAF Sans Bold" pitchFamily="50" charset="0"/>
              </a:rPr>
            </a:br>
            <a:r>
              <a:rPr lang="ar-EG" altLang="en-US" sz="2800" b="1" dirty="0">
                <a:solidFill>
                  <a:srgbClr val="FFD600"/>
                </a:solidFill>
                <a:latin typeface="IAAF Sans Bold" pitchFamily="50" charset="0"/>
              </a:rPr>
              <a:t>نموذج تخطيط لمنطقة </a:t>
            </a:r>
            <a:r>
              <a:rPr lang="ar-EG" altLang="en-US" sz="2800" b="1" dirty="0" smtClean="0">
                <a:solidFill>
                  <a:srgbClr val="FFD600"/>
                </a:solidFill>
                <a:latin typeface="IAAF Sans Bold" pitchFamily="50" charset="0"/>
              </a:rPr>
              <a:t>اطاحة المطرقة 1</a:t>
            </a:r>
            <a:endParaRPr lang="en-GB" altLang="en-US" sz="28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0"/>
          <a:stretch/>
        </p:blipFill>
        <p:spPr>
          <a:xfrm rot="2700000">
            <a:off x="998383" y="2554499"/>
            <a:ext cx="3133323" cy="3744000"/>
          </a:xfrm>
          <a:prstGeom prst="rect">
            <a:avLst/>
          </a:prstGeom>
        </p:spPr>
      </p:pic>
      <p:sp>
        <p:nvSpPr>
          <p:cNvPr id="76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9129464" y="6599319"/>
            <a:ext cx="77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6.5.2 / 9</a:t>
            </a:r>
            <a:endParaRPr lang="en-US" sz="1050" dirty="0"/>
          </a:p>
        </p:txBody>
      </p:sp>
      <p:sp>
        <p:nvSpPr>
          <p:cNvPr id="78" name="Rectangle 77"/>
          <p:cNvSpPr/>
          <p:nvPr/>
        </p:nvSpPr>
        <p:spPr>
          <a:xfrm>
            <a:off x="8656166" y="3618839"/>
            <a:ext cx="1285602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مدرب يقوم بالدور اللاعب 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Freeform 78"/>
          <p:cNvSpPr/>
          <p:nvPr/>
        </p:nvSpPr>
        <p:spPr>
          <a:xfrm rot="5400000">
            <a:off x="8523608" y="3683683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Freeform 79"/>
          <p:cNvSpPr/>
          <p:nvPr/>
        </p:nvSpPr>
        <p:spPr>
          <a:xfrm rot="5400000">
            <a:off x="8523609" y="3290258"/>
            <a:ext cx="265113" cy="165100"/>
          </a:xfrm>
          <a:custGeom>
            <a:avLst/>
            <a:gdLst>
              <a:gd name="connsiteX0" fmla="*/ 0 w 737420"/>
              <a:gd name="connsiteY0" fmla="*/ 324465 h 324465"/>
              <a:gd name="connsiteX1" fmla="*/ 737420 w 737420"/>
              <a:gd name="connsiteY1" fmla="*/ 324465 h 324465"/>
              <a:gd name="connsiteX2" fmla="*/ 353962 w 737420"/>
              <a:gd name="connsiteY2" fmla="*/ 0 h 324465"/>
              <a:gd name="connsiteX3" fmla="*/ 0 w 737420"/>
              <a:gd name="connsiteY3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420" h="324465">
                <a:moveTo>
                  <a:pt x="0" y="324465"/>
                </a:moveTo>
                <a:lnTo>
                  <a:pt x="737420" y="324465"/>
                </a:lnTo>
                <a:lnTo>
                  <a:pt x="353962" y="0"/>
                </a:lnTo>
                <a:lnTo>
                  <a:pt x="0" y="32446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8768585" y="3228366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ar-SA" dirty="0">
                <a:solidFill>
                  <a:schemeClr val="tx1"/>
                </a:solidFill>
              </a:rPr>
              <a:t>مدرب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936152" y="3212976"/>
            <a:ext cx="67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مفتاح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4"/>
          <a:stretch/>
        </p:blipFill>
        <p:spPr>
          <a:xfrm rot="-2700000">
            <a:off x="5173592" y="2360296"/>
            <a:ext cx="2950950" cy="374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1" t="21519" r="1" b="70321"/>
          <a:stretch/>
        </p:blipFill>
        <p:spPr>
          <a:xfrm rot="-2700000">
            <a:off x="6003116" y="2086192"/>
            <a:ext cx="592185" cy="364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1" t="21519" r="1" b="70321"/>
          <a:stretch/>
        </p:blipFill>
        <p:spPr>
          <a:xfrm rot="2770645">
            <a:off x="1267249" y="5767750"/>
            <a:ext cx="712692" cy="248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43767">
            <a:off x="2514358" y="4931676"/>
            <a:ext cx="2158171" cy="499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59617">
            <a:off x="4659366" y="4764405"/>
            <a:ext cx="2158171" cy="4999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8897112">
            <a:off x="4657758" y="2813045"/>
            <a:ext cx="17314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900" dirty="0" smtClean="0">
                <a:solidFill>
                  <a:schemeClr val="tx2"/>
                </a:solidFill>
              </a:rPr>
              <a:t>لاعبي الرمي الذين يستخدمون اليد اليمنى</a:t>
            </a:r>
          </a:p>
        </p:txBody>
      </p:sp>
      <p:sp>
        <p:nvSpPr>
          <p:cNvPr id="17" name="TextBox 16"/>
          <p:cNvSpPr txBox="1"/>
          <p:nvPr/>
        </p:nvSpPr>
        <p:spPr>
          <a:xfrm rot="2713189">
            <a:off x="36402" y="5068592"/>
            <a:ext cx="17314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900" dirty="0" smtClean="0">
                <a:solidFill>
                  <a:schemeClr val="tx2"/>
                </a:solidFill>
              </a:rPr>
              <a:t>لاعبي الرمي الذين يستخدمون اليد اليمنى</a:t>
            </a:r>
          </a:p>
        </p:txBody>
      </p:sp>
      <p:sp>
        <p:nvSpPr>
          <p:cNvPr id="18" name="TextBox 17"/>
          <p:cNvSpPr txBox="1"/>
          <p:nvPr/>
        </p:nvSpPr>
        <p:spPr>
          <a:xfrm rot="2706954">
            <a:off x="3527680" y="3313757"/>
            <a:ext cx="999728" cy="25391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dirty="0" smtClean="0">
                <a:solidFill>
                  <a:schemeClr val="tx2"/>
                </a:solidFill>
              </a:rPr>
              <a:t>7 خطوات كبيرة</a:t>
            </a:r>
          </a:p>
        </p:txBody>
      </p:sp>
      <p:sp>
        <p:nvSpPr>
          <p:cNvPr id="19" name="TextBox 18"/>
          <p:cNvSpPr txBox="1"/>
          <p:nvPr/>
        </p:nvSpPr>
        <p:spPr>
          <a:xfrm rot="2787039">
            <a:off x="5327798" y="3625719"/>
            <a:ext cx="873347" cy="415498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rtl="1"/>
            <a:r>
              <a:rPr lang="ar-EG" sz="1050" dirty="0" smtClean="0">
                <a:solidFill>
                  <a:schemeClr val="tx2"/>
                </a:solidFill>
              </a:rPr>
              <a:t>8 خطوات </a:t>
            </a:r>
          </a:p>
          <a:p>
            <a:pPr rtl="1"/>
            <a:r>
              <a:rPr lang="ar-EG" sz="1050" dirty="0" smtClean="0">
                <a:solidFill>
                  <a:schemeClr val="tx2"/>
                </a:solidFill>
              </a:rPr>
              <a:t>كبيرة</a:t>
            </a:r>
          </a:p>
        </p:txBody>
      </p:sp>
      <p:sp>
        <p:nvSpPr>
          <p:cNvPr id="20" name="TextBox 19"/>
          <p:cNvSpPr txBox="1"/>
          <p:nvPr/>
        </p:nvSpPr>
        <p:spPr>
          <a:xfrm rot="2930827">
            <a:off x="1409732" y="3445320"/>
            <a:ext cx="864099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الرمي</a:t>
            </a:r>
          </a:p>
          <a:p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8925548">
            <a:off x="6974587" y="3151421"/>
            <a:ext cx="864099" cy="738664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ar-EG" sz="1400" dirty="0" smtClean="0"/>
              <a:t>اتجاه </a:t>
            </a:r>
          </a:p>
          <a:p>
            <a:r>
              <a:rPr lang="ar-EG" sz="1400" dirty="0" smtClean="0"/>
              <a:t>الرمي</a:t>
            </a:r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8963354">
            <a:off x="6424034" y="5806657"/>
            <a:ext cx="5860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900" dirty="0" smtClean="0"/>
              <a:t>3 </a:t>
            </a:r>
            <a:r>
              <a:rPr lang="ar-EG" sz="900" dirty="0" smtClean="0"/>
              <a:t>خطوات</a:t>
            </a:r>
            <a:endParaRPr lang="ar-EG" sz="900" dirty="0" smtClean="0"/>
          </a:p>
          <a:p>
            <a:r>
              <a:rPr lang="ar-EG" sz="900" dirty="0" smtClean="0"/>
              <a:t> كبيرة 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 rot="2592229">
            <a:off x="2267672" y="6062407"/>
            <a:ext cx="5860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900" dirty="0" smtClean="0"/>
              <a:t>3 </a:t>
            </a:r>
            <a:r>
              <a:rPr lang="ar-EG" sz="900" dirty="0" smtClean="0"/>
              <a:t>خطوات</a:t>
            </a:r>
            <a:endParaRPr lang="ar-EG" sz="900" dirty="0" smtClean="0"/>
          </a:p>
          <a:p>
            <a:r>
              <a:rPr lang="ar-EG" sz="900" dirty="0" smtClean="0"/>
              <a:t> كبيرة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634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4568</TotalTime>
  <Words>335</Words>
  <Application>Microsoft Office PowerPoint</Application>
  <PresentationFormat>A4 Paper (210x297 mm)</PresentationFormat>
  <Paragraphs>115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DIN</vt:lpstr>
      <vt:lpstr>IAAF Sans Bold</vt:lpstr>
      <vt:lpstr>Times</vt:lpstr>
      <vt:lpstr>Times New Roman</vt:lpstr>
      <vt:lpstr>IAAF_PPT</vt:lpstr>
      <vt:lpstr> 6.5.2 تعليم مهارات رمي الرمح </vt:lpstr>
      <vt:lpstr>الأوامر الخاصة بماساقات الرمي </vt:lpstr>
      <vt:lpstr> نموذج تخطيط لمنطقة رمي الرمح </vt:lpstr>
      <vt:lpstr> مكان منطقة رمي الجلة </vt:lpstr>
      <vt:lpstr>  نموذج تخطيط لمنطقة الجلة 1</vt:lpstr>
      <vt:lpstr> مكان منطقة رمي القرص </vt:lpstr>
      <vt:lpstr>  نموذج تخطيط لمنطقة رمي القرص 1 </vt:lpstr>
      <vt:lpstr>PowerPoint Presentation</vt:lpstr>
      <vt:lpstr>  نموذج تخطيط لمنطقة اطاحة المطرقة 1</vt:lpstr>
      <vt:lpstr>PowerPoint Presentation</vt:lpstr>
    </vt:vector>
  </TitlesOfParts>
  <Company>IAAF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Abeer-PC</cp:lastModifiedBy>
  <cp:revision>433</cp:revision>
  <dcterms:created xsi:type="dcterms:W3CDTF">2013-01-21T11:55:24Z</dcterms:created>
  <dcterms:modified xsi:type="dcterms:W3CDTF">2016-07-12T10:15:51Z</dcterms:modified>
</cp:coreProperties>
</file>